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67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8754"/>
  </p:normalViewPr>
  <p:slideViewPr>
    <p:cSldViewPr snapToGrid="0" snapToObjects="1">
      <p:cViewPr varScale="1">
        <p:scale>
          <a:sx n="100" d="100"/>
          <a:sy n="100" d="100"/>
        </p:scale>
        <p:origin x="1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7C616B-3DF5-D34C-9974-0812A51688C8}" type="datetimeFigureOut">
              <a:rPr lang="en-US" smtClean="0"/>
              <a:t>4/14/21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C563BA-33C9-CF40-BFEB-1403D77156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140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C563BA-33C9-CF40-BFEB-1403D77156E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46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E2EEE-F3CF-054B-907A-521358DD2D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2324" y="1274763"/>
            <a:ext cx="8791575" cy="2387600"/>
          </a:xfrm>
        </p:spPr>
        <p:txBody>
          <a:bodyPr>
            <a:normAutofit/>
          </a:bodyPr>
          <a:lstStyle/>
          <a:p>
            <a:r>
              <a:rPr lang="en-US" sz="5400" dirty="0"/>
              <a:t>Data analysis of bank telemarketing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9E4A44-F76F-404E-9E9E-D346191B8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7124" y="4618038"/>
            <a:ext cx="8791575" cy="165576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Dario Melconian</a:t>
            </a:r>
          </a:p>
          <a:p>
            <a:r>
              <a:rPr lang="en-US" dirty="0">
                <a:solidFill>
                  <a:srgbClr val="FF0000"/>
                </a:solidFill>
              </a:rPr>
              <a:t>Soham ghose</a:t>
            </a:r>
          </a:p>
          <a:p>
            <a:r>
              <a:rPr lang="en-US" dirty="0">
                <a:solidFill>
                  <a:srgbClr val="FF0000"/>
                </a:solidFill>
              </a:rPr>
              <a:t>Liu zezhen</a:t>
            </a:r>
          </a:p>
          <a:p>
            <a:r>
              <a:rPr lang="en-US" dirty="0">
                <a:solidFill>
                  <a:srgbClr val="FF0000"/>
                </a:solidFill>
              </a:rPr>
              <a:t>sun chuwen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725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69AD3-7907-EB41-AA66-C5D0C90C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643" y="618518"/>
            <a:ext cx="6188402" cy="1478570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11" name="Round Diagonal Corner Rectangle 6">
            <a:extLst>
              <a:ext uri="{FF2B5EF4-FFF2-40B4-BE49-F238E27FC236}">
                <a16:creationId xmlns:a16="http://schemas.microsoft.com/office/drawing/2014/main" id="{C169E84F-4748-4D61-A105-357962627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9C9CC31D-2E6A-F041-9F72-CCDD5C1179B0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70" b="541"/>
          <a:stretch/>
        </p:blipFill>
        <p:spPr bwMode="auto">
          <a:xfrm>
            <a:off x="1126617" y="1156011"/>
            <a:ext cx="3178638" cy="2169574"/>
          </a:xfrm>
          <a:prstGeom prst="rect">
            <a:avLst/>
          </a:prstGeom>
          <a:noFill/>
        </p:spPr>
      </p:pic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6E050DE1-DD1D-BA46-8D88-05A18883D70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378751" y="3508565"/>
            <a:ext cx="2926504" cy="240963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7526C-F1E4-5245-9078-08BDA749F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643" y="2249486"/>
            <a:ext cx="6188402" cy="42783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Predicted probability does not line up properly with the observed proportions.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Predictions are lower than the observed, which can be traced back to lack of a balanced class distribution. 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Residuals are not even in their variance with respect to the linear predictor.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All of this justifies a model that does not correctly fit the data.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The analysis of this data did help us gain insight on important factors such as </a:t>
            </a:r>
          </a:p>
        </p:txBody>
      </p:sp>
    </p:spTree>
    <p:extLst>
      <p:ext uri="{BB962C8B-B14F-4D97-AF65-F5344CB8AC3E}">
        <p14:creationId xmlns:p14="http://schemas.microsoft.com/office/powerpoint/2010/main" val="769694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18EEA-B018-2445-924E-87EA6328B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83E90-022C-824C-A643-D1A3381F6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63787"/>
            <a:ext cx="5792788" cy="3541714"/>
          </a:xfrm>
        </p:spPr>
        <p:txBody>
          <a:bodyPr/>
          <a:lstStyle/>
          <a:p>
            <a:r>
              <a:rPr lang="en-US" dirty="0"/>
              <a:t>Omitted variable bias in the model.</a:t>
            </a:r>
          </a:p>
          <a:p>
            <a:r>
              <a:rPr lang="en-US" dirty="0"/>
              <a:t>Apply transformations to some predictors.</a:t>
            </a:r>
          </a:p>
          <a:p>
            <a:r>
              <a:rPr lang="en-US" dirty="0"/>
              <a:t>Better model choice; additive model.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528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75EF-83F5-5B4D-A2CC-1A2A2C37D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502" y="796318"/>
            <a:ext cx="9905998" cy="1478570"/>
          </a:xfrm>
        </p:spPr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8142E-76A3-D541-B32C-80364071E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833687"/>
            <a:ext cx="9905999" cy="3541714"/>
          </a:xfrm>
        </p:spPr>
        <p:txBody>
          <a:bodyPr/>
          <a:lstStyle/>
          <a:p>
            <a:r>
              <a:rPr lang="en-US" dirty="0"/>
              <a:t>Dataset of Portuguese Banking Institution involving direct marketing campaigns from 2008-2013.</a:t>
            </a:r>
          </a:p>
          <a:p>
            <a:r>
              <a:rPr lang="en-US" dirty="0"/>
              <a:t>From UCI Machine learning Rep., 40,000 rows, 20 variables.</a:t>
            </a:r>
          </a:p>
          <a:p>
            <a:r>
              <a:rPr lang="en-US" dirty="0"/>
              <a:t>Marketing campaigns performed by phone call.  More than 1 method of contact often used, in order to determine if a client was to be subscribed to a “Bank Term Deposit” (‘yes’ or ‘no’).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BAEE2A-E32C-3D40-B071-AAC1883AC256}"/>
              </a:ext>
            </a:extLst>
          </p:cNvPr>
          <p:cNvSpPr txBox="1"/>
          <p:nvPr/>
        </p:nvSpPr>
        <p:spPr>
          <a:xfrm>
            <a:off x="5638800" y="1403558"/>
            <a:ext cx="5727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Predictors include: age, job, marital, education, housing, loan, contact, month, duration, </a:t>
            </a:r>
          </a:p>
        </p:txBody>
      </p:sp>
    </p:spTree>
    <p:extLst>
      <p:ext uri="{BB962C8B-B14F-4D97-AF65-F5344CB8AC3E}">
        <p14:creationId xmlns:p14="http://schemas.microsoft.com/office/powerpoint/2010/main" val="2104567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6E278-94FA-BC46-93CF-14CBE38E3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01800" y="701310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Exploratory analysis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D0827C-69B4-B349-889E-1F558A954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6612" y="119001"/>
            <a:ext cx="4843301" cy="3438587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D169484-98A9-8F47-ABD6-47ACBAA16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6972" y="3557587"/>
            <a:ext cx="4445028" cy="2979247"/>
          </a:xfrm>
        </p:spPr>
        <p:txBody>
          <a:bodyPr/>
          <a:lstStyle/>
          <a:p>
            <a:r>
              <a:rPr lang="en-US" dirty="0"/>
              <a:t>As duration increases, number of ‘yes’ increases.</a:t>
            </a:r>
          </a:p>
          <a:p>
            <a:r>
              <a:rPr lang="en-US" dirty="0"/>
              <a:t>Retirees, students, unemployed, or management position clients are more likely to sign up for long term deposit accounts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FACAC3-A4FB-B547-9A67-AA57DB6C70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73" y="2179880"/>
            <a:ext cx="7478713" cy="461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50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4B5C-08E9-454F-914F-F9075582C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53394"/>
            <a:ext cx="5894387" cy="1478570"/>
          </a:xfrm>
        </p:spPr>
        <p:txBody>
          <a:bodyPr anchor="b">
            <a:normAutofit/>
          </a:bodyPr>
          <a:lstStyle/>
          <a:p>
            <a:r>
              <a:rPr lang="en-US" dirty="0"/>
              <a:t>Main Data analysis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33D2B-AEFA-784E-A4A0-9355DE327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82799"/>
            <a:ext cx="5894388" cy="446087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200" dirty="0">
                <a:solidFill>
                  <a:srgbClr val="FF0000"/>
                </a:solidFill>
              </a:rPr>
              <a:t>‘housing’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200" dirty="0"/>
              <a:t>Blue is the same for each bar in the graph, showing the irrelevance of the housing variable, and for unknown, housing is a null value, not informative.</a:t>
            </a:r>
          </a:p>
          <a:p>
            <a:pPr>
              <a:lnSpc>
                <a:spcPct val="110000"/>
              </a:lnSpc>
            </a:pPr>
            <a:r>
              <a:rPr lang="en-US" sz="2200" dirty="0">
                <a:solidFill>
                  <a:srgbClr val="FF0000"/>
                </a:solidFill>
              </a:rPr>
              <a:t>‘day_of_the_week’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200" dirty="0"/>
              <a:t>Same idea for each bar, so the day is irrelevant for yes vs. no, and it is seen that the # of contacts are close , which shows that days do not influence the decision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200" dirty="0"/>
              <a:t>*few other dropped variables for similar reasoning</a:t>
            </a:r>
          </a:p>
          <a:p>
            <a:pPr marL="0" indent="0">
              <a:lnSpc>
                <a:spcPct val="110000"/>
              </a:lnSpc>
              <a:buNone/>
            </a:pPr>
            <a:endParaRPr lang="en-US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FCC2E9-59F5-F648-BA74-5E73B1E51F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22" r="5483" b="-2"/>
          <a:stretch/>
        </p:blipFill>
        <p:spPr>
          <a:xfrm>
            <a:off x="7619998" y="174627"/>
            <a:ext cx="4408118" cy="3114674"/>
          </a:xfrm>
          <a:custGeom>
            <a:avLst/>
            <a:gdLst/>
            <a:ahLst/>
            <a:cxnLst/>
            <a:rect l="l" t="t" r="r" b="b"/>
            <a:pathLst>
              <a:path w="3425199" h="2420166">
                <a:moveTo>
                  <a:pt x="166465" y="0"/>
                </a:moveTo>
                <a:lnTo>
                  <a:pt x="3425199" y="0"/>
                </a:lnTo>
                <a:lnTo>
                  <a:pt x="3425199" y="2420166"/>
                </a:lnTo>
                <a:lnTo>
                  <a:pt x="0" y="2420166"/>
                </a:lnTo>
                <a:lnTo>
                  <a:pt x="0" y="166465"/>
                </a:lnTo>
                <a:cubicBezTo>
                  <a:pt x="0" y="74529"/>
                  <a:pt x="74529" y="0"/>
                  <a:pt x="166465" y="0"/>
                </a:cubicBez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6645BE-400A-F642-8474-ED82923447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75" r="7829" b="-2"/>
          <a:stretch/>
        </p:blipFill>
        <p:spPr>
          <a:xfrm>
            <a:off x="7619998" y="3429000"/>
            <a:ext cx="4408118" cy="3114674"/>
          </a:xfrm>
          <a:custGeom>
            <a:avLst/>
            <a:gdLst/>
            <a:ahLst/>
            <a:cxnLst/>
            <a:rect l="l" t="t" r="r" b="b"/>
            <a:pathLst>
              <a:path w="3425199" h="2420166">
                <a:moveTo>
                  <a:pt x="0" y="0"/>
                </a:moveTo>
                <a:lnTo>
                  <a:pt x="3425199" y="0"/>
                </a:lnTo>
                <a:lnTo>
                  <a:pt x="3425199" y="2253701"/>
                </a:lnTo>
                <a:cubicBezTo>
                  <a:pt x="3425199" y="2345637"/>
                  <a:pt x="3350670" y="2420166"/>
                  <a:pt x="3258734" y="2420166"/>
                </a:cubicBezTo>
                <a:lnTo>
                  <a:pt x="0" y="2420166"/>
                </a:ln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0902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BE779-4DEC-0748-B411-E8D42ED94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model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8450FF-15F6-8E4C-871B-B344868A93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41413" y="1947667"/>
            <a:ext cx="8845550" cy="4154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i="1" dirty="0">
                <a:solidFill>
                  <a:srgbClr val="000000"/>
                </a:solidFill>
                <a:latin typeface="Cambria Math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=β0 age + β1job + β2marital +β3 education + β4loan + β5month + β6duration +  β7campaign + β8emp.var.rate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+ β9cons.price.idx + β10cons.conf.idx + β11euribor3m + β12nr.employed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48ACE2-5AED-814A-95DF-413B3A7F1561}"/>
              </a:ext>
            </a:extLst>
          </p:cNvPr>
          <p:cNvSpPr txBox="1"/>
          <p:nvPr/>
        </p:nvSpPr>
        <p:spPr>
          <a:xfrm>
            <a:off x="1037063" y="2629245"/>
            <a:ext cx="376551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fit results in the following statistics: </a:t>
            </a:r>
            <a:endParaRPr lang="en-CA" dirty="0"/>
          </a:p>
          <a:p>
            <a:pPr lvl="0"/>
            <a:r>
              <a:rPr lang="en-US" dirty="0"/>
              <a:t>Deviance = 17,608</a:t>
            </a:r>
            <a:endParaRPr lang="en-CA" dirty="0"/>
          </a:p>
          <a:p>
            <a:pPr lvl="0"/>
            <a:r>
              <a:rPr lang="en-US" dirty="0"/>
              <a:t>Null Deviance = 28,997</a:t>
            </a:r>
            <a:endParaRPr lang="en-CA" dirty="0"/>
          </a:p>
          <a:p>
            <a:pPr lvl="0"/>
            <a:r>
              <a:rPr lang="en-US" dirty="0"/>
              <a:t>Difference = 11,389</a:t>
            </a:r>
            <a:endParaRPr lang="en-CA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399213-2F22-B14F-8375-4DE5267BCFDF}"/>
              </a:ext>
            </a:extLst>
          </p:cNvPr>
          <p:cNvSpPr txBox="1"/>
          <p:nvPr/>
        </p:nvSpPr>
        <p:spPr>
          <a:xfrm>
            <a:off x="1037063" y="3983934"/>
            <a:ext cx="643605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Chi-Squared for Nested Models like this model:</a:t>
            </a:r>
          </a:p>
          <a:p>
            <a:r>
              <a:rPr lang="en-US" dirty="0"/>
              <a:t>Drop variables one at a time, seeing if the model with the variable</a:t>
            </a:r>
          </a:p>
          <a:p>
            <a:r>
              <a:rPr lang="en-US" dirty="0"/>
              <a:t>is better than without the variable.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However, difference in deviance shows the absence of important </a:t>
            </a:r>
          </a:p>
          <a:p>
            <a:r>
              <a:rPr lang="en-US" dirty="0"/>
              <a:t>predictors that are not present in the dataset.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predictors we do have, it does answer some questions.</a:t>
            </a:r>
          </a:p>
          <a:p>
            <a:r>
              <a:rPr lang="en-US" dirty="0">
                <a:solidFill>
                  <a:srgbClr val="FF0000"/>
                </a:solidFill>
              </a:rPr>
              <a:t>AIC full model: 17,694</a:t>
            </a:r>
          </a:p>
          <a:p>
            <a:r>
              <a:rPr lang="en-US" dirty="0">
                <a:solidFill>
                  <a:srgbClr val="FF0000"/>
                </a:solidFill>
              </a:rPr>
              <a:t>AIC final model: 17,685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2988017-DA88-AF41-9E4C-9A4DA7BC9B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8582365"/>
              </p:ext>
            </p:extLst>
          </p:nvPr>
        </p:nvGraphicFramePr>
        <p:xfrm>
          <a:off x="7473120" y="3857206"/>
          <a:ext cx="4459679" cy="23822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27543">
                  <a:extLst>
                    <a:ext uri="{9D8B030D-6E8A-4147-A177-3AD203B41FA5}">
                      <a16:colId xmlns:a16="http://schemas.microsoft.com/office/drawing/2014/main" val="1437142171"/>
                    </a:ext>
                  </a:extLst>
                </a:gridCol>
                <a:gridCol w="2232136">
                  <a:extLst>
                    <a:ext uri="{9D8B030D-6E8A-4147-A177-3AD203B41FA5}">
                      <a16:colId xmlns:a16="http://schemas.microsoft.com/office/drawing/2014/main" val="3527884126"/>
                    </a:ext>
                  </a:extLst>
                </a:gridCol>
              </a:tblGrid>
              <a:tr h="19852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predictor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Pr(&gt;Chi)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6103371"/>
                  </a:ext>
                </a:extLst>
              </a:tr>
              <a:tr h="19852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job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3.221e-07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70091927"/>
                  </a:ext>
                </a:extLst>
              </a:tr>
              <a:tr h="19852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education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0.02797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9471611"/>
                  </a:ext>
                </a:extLst>
              </a:tr>
              <a:tr h="19852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month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2.2e-16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93493887"/>
                  </a:ext>
                </a:extLst>
              </a:tr>
              <a:tr h="19852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duration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2.2e-16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64037327"/>
                  </a:ext>
                </a:extLst>
              </a:tr>
              <a:tr h="19852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campaign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3.924e-05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5501834"/>
                  </a:ext>
                </a:extLst>
              </a:tr>
              <a:tr h="19852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 err="1">
                          <a:effectLst/>
                        </a:rPr>
                        <a:t>emp.var.rate</a:t>
                      </a:r>
                      <a:endParaRPr lang="en-CA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2.2e-16</a:t>
                      </a:r>
                      <a:endParaRPr lang="en-CA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72109434"/>
                  </a:ext>
                </a:extLst>
              </a:tr>
              <a:tr h="19852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cons.price.idx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2.2e-16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8880594"/>
                  </a:ext>
                </a:extLst>
              </a:tr>
              <a:tr h="19852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euribor3m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1.471e-08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3507221"/>
                  </a:ext>
                </a:extLst>
              </a:tr>
              <a:tr h="19852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contact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2.2e-16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70571551"/>
                  </a:ext>
                </a:extLst>
              </a:tr>
              <a:tr h="19852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Previous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4.882e-07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5373779"/>
                  </a:ext>
                </a:extLst>
              </a:tr>
              <a:tr h="198523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cons.conf.idx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6.441e-05</a:t>
                      </a:r>
                      <a:endParaRPr lang="en-CA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86993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2033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8A6D9-9B61-E24E-BB85-CF4DE59A3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113" y="370452"/>
            <a:ext cx="9905998" cy="1478570"/>
          </a:xfrm>
        </p:spPr>
        <p:txBody>
          <a:bodyPr/>
          <a:lstStyle/>
          <a:p>
            <a:r>
              <a:rPr lang="en-US" dirty="0"/>
              <a:t>Significant coefficients &amp; interpretations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C7E8180-D6CE-9643-ACB0-F34D2A8D6C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2125012"/>
              </p:ext>
            </p:extLst>
          </p:nvPr>
        </p:nvGraphicFramePr>
        <p:xfrm>
          <a:off x="6611937" y="1699668"/>
          <a:ext cx="4914901" cy="24024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56223">
                  <a:extLst>
                    <a:ext uri="{9D8B030D-6E8A-4147-A177-3AD203B41FA5}">
                      <a16:colId xmlns:a16="http://schemas.microsoft.com/office/drawing/2014/main" val="50394613"/>
                    </a:ext>
                  </a:extLst>
                </a:gridCol>
                <a:gridCol w="1704709">
                  <a:extLst>
                    <a:ext uri="{9D8B030D-6E8A-4147-A177-3AD203B41FA5}">
                      <a16:colId xmlns:a16="http://schemas.microsoft.com/office/drawing/2014/main" val="3400823363"/>
                    </a:ext>
                  </a:extLst>
                </a:gridCol>
                <a:gridCol w="1453969">
                  <a:extLst>
                    <a:ext uri="{9D8B030D-6E8A-4147-A177-3AD203B41FA5}">
                      <a16:colId xmlns:a16="http://schemas.microsoft.com/office/drawing/2014/main" val="2393562323"/>
                    </a:ext>
                  </a:extLst>
                </a:gridCol>
              </a:tblGrid>
              <a:tr h="36449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Variable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Coefficient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Change in Odds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12517936"/>
                  </a:ext>
                </a:extLst>
              </a:tr>
              <a:tr h="36449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Duration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4.71e-03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1.005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4363179"/>
                  </a:ext>
                </a:extLst>
              </a:tr>
              <a:tr h="36449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cons.conf.idx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2.11e-02</a:t>
                      </a:r>
                      <a:endParaRPr lang="en-CA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1.021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3863853"/>
                  </a:ext>
                </a:extLst>
              </a:tr>
              <a:tr h="944445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jobstudent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2.55e-01</a:t>
                      </a:r>
                      <a:endParaRPr lang="en-CA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1.29 </a:t>
                      </a:r>
                      <a:endParaRPr lang="en-CA" sz="11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61765006"/>
                  </a:ext>
                </a:extLst>
              </a:tr>
              <a:tr h="364497"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Previous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1.56e-01</a:t>
                      </a:r>
                      <a:endParaRPr lang="en-CA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1.169</a:t>
                      </a:r>
                      <a:endParaRPr lang="en-CA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8993142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8F1C423E-BF28-904F-8BEE-9ECFE10ECD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5788" y="34067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DCEDCB-6FDB-CE43-BD60-B8E5B38A6DC2}"/>
              </a:ext>
            </a:extLst>
          </p:cNvPr>
          <p:cNvSpPr txBox="1"/>
          <p:nvPr/>
        </p:nvSpPr>
        <p:spPr>
          <a:xfrm>
            <a:off x="1179513" y="1845751"/>
            <a:ext cx="52070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/>
              <a:t>1-minute increase in duration results in a 0.5% </a:t>
            </a:r>
            <a:r>
              <a:rPr lang="en-CA" sz="2000" dirty="0"/>
              <a:t> </a:t>
            </a:r>
            <a:r>
              <a:rPr lang="en-US" sz="2000" dirty="0"/>
              <a:t>increase in the odds of a subscription.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sz="20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/>
              <a:t>1-unit increase in consumer confidence index results in a 2.1% increase in the odds of a subscription.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sz="20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/>
              <a:t>For student clients, odds of subscribing increase by 29%. This is in line with our initial hypothesis.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CA" sz="20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/>
              <a:t>1-unit increase in the number of times a customer is contacted, there is a 16.9% increase in the odds. </a:t>
            </a:r>
            <a:endParaRPr lang="en-CA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164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2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7B5334-588D-004F-A099-A8D29376B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Model performance</a:t>
            </a:r>
          </a:p>
        </p:txBody>
      </p:sp>
      <p:sp useBgFill="1">
        <p:nvSpPr>
          <p:cNvPr id="54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8FC12211-1B4E-0344-9571-572178E04C5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8988" y="1539071"/>
            <a:ext cx="6112382" cy="3774396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43EBD-4A78-A54A-BD3E-8D13C7967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AUC value is and model is successful in partitioning the response variable.</a:t>
            </a:r>
          </a:p>
          <a:p>
            <a:r>
              <a:rPr lang="en-US" sz="1800" dirty="0">
                <a:solidFill>
                  <a:srgbClr val="FFFFFF"/>
                </a:solidFill>
              </a:rPr>
              <a:t>Surprising that optimal threshold is at 0.085, meaning that anything above 0.085 would be a ‘yes’</a:t>
            </a:r>
          </a:p>
          <a:p>
            <a:r>
              <a:rPr lang="en-US" sz="1800" dirty="0">
                <a:solidFill>
                  <a:srgbClr val="FFFFFF"/>
                </a:solidFill>
              </a:rPr>
              <a:t>This is suspected to be because class distribution is very unbalanced (‘yes’ vs. ‘no’)</a:t>
            </a:r>
          </a:p>
        </p:txBody>
      </p:sp>
    </p:spTree>
    <p:extLst>
      <p:ext uri="{BB962C8B-B14F-4D97-AF65-F5344CB8AC3E}">
        <p14:creationId xmlns:p14="http://schemas.microsoft.com/office/powerpoint/2010/main" val="38107575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CA2DA-A6D7-5E45-954F-3249ED371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Classification table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AC8BF-7CB3-E74B-8F38-F58672C4B2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8526500"/>
              </p:ext>
            </p:extLst>
          </p:nvPr>
        </p:nvGraphicFramePr>
        <p:xfrm>
          <a:off x="1235908" y="2803514"/>
          <a:ext cx="10374204" cy="23767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522847">
                  <a:extLst>
                    <a:ext uri="{9D8B030D-6E8A-4147-A177-3AD203B41FA5}">
                      <a16:colId xmlns:a16="http://schemas.microsoft.com/office/drawing/2014/main" val="2934445288"/>
                    </a:ext>
                  </a:extLst>
                </a:gridCol>
                <a:gridCol w="1809990">
                  <a:extLst>
                    <a:ext uri="{9D8B030D-6E8A-4147-A177-3AD203B41FA5}">
                      <a16:colId xmlns:a16="http://schemas.microsoft.com/office/drawing/2014/main" val="899232935"/>
                    </a:ext>
                  </a:extLst>
                </a:gridCol>
                <a:gridCol w="2041367">
                  <a:extLst>
                    <a:ext uri="{9D8B030D-6E8A-4147-A177-3AD203B41FA5}">
                      <a16:colId xmlns:a16="http://schemas.microsoft.com/office/drawing/2014/main" val="1367758648"/>
                    </a:ext>
                  </a:extLst>
                </a:gridCol>
              </a:tblGrid>
              <a:tr h="1149907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3300" dirty="0">
                          <a:effectLst/>
                        </a:rPr>
                        <a:t>Predicted                              Actual</a:t>
                      </a:r>
                      <a:endParaRPr lang="en-CA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88595" marR="1885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3300" dirty="0">
                          <a:effectLst/>
                        </a:rPr>
                        <a:t>Actual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3300" dirty="0">
                          <a:effectLst/>
                        </a:rPr>
                        <a:t>Yes</a:t>
                      </a:r>
                      <a:endParaRPr lang="en-CA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88595" marR="188595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3300" dirty="0">
                          <a:effectLst/>
                        </a:rPr>
                        <a:t>Actual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3300" dirty="0">
                          <a:effectLst/>
                        </a:rPr>
                        <a:t>No</a:t>
                      </a:r>
                      <a:endParaRPr lang="en-CA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88595" marR="188595" marT="0" marB="0"/>
                </a:tc>
                <a:extLst>
                  <a:ext uri="{0D108BD9-81ED-4DB2-BD59-A6C34878D82A}">
                    <a16:rowId xmlns:a16="http://schemas.microsoft.com/office/drawing/2014/main" val="1300444613"/>
                  </a:ext>
                </a:extLst>
              </a:tr>
              <a:tr h="61171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3300" dirty="0">
                          <a:effectLst/>
                        </a:rPr>
                        <a:t>Predicted Yes</a:t>
                      </a:r>
                      <a:endParaRPr lang="en-CA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88595" marR="188595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3300">
                          <a:effectLst/>
                        </a:rPr>
                        <a:t>4336</a:t>
                      </a:r>
                      <a:r>
                        <a:rPr lang="en-CA" sz="3000">
                          <a:effectLst/>
                        </a:rPr>
                        <a:t> </a:t>
                      </a:r>
                      <a:r>
                        <a:rPr lang="en-US" sz="3300">
                          <a:effectLst/>
                        </a:rPr>
                        <a:t> </a:t>
                      </a:r>
                      <a:endParaRPr lang="en-CA" sz="3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88595" marR="188595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3300" dirty="0">
                          <a:effectLst/>
                        </a:rPr>
                        <a:t>6957</a:t>
                      </a:r>
                      <a:r>
                        <a:rPr lang="en-CA" sz="3000" dirty="0">
                          <a:effectLst/>
                        </a:rPr>
                        <a:t> </a:t>
                      </a:r>
                      <a:r>
                        <a:rPr lang="en-US" sz="3300" dirty="0">
                          <a:effectLst/>
                        </a:rPr>
                        <a:t> </a:t>
                      </a:r>
                      <a:endParaRPr lang="en-CA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88595" marR="188595" marT="0" marB="0"/>
                </a:tc>
                <a:extLst>
                  <a:ext uri="{0D108BD9-81ED-4DB2-BD59-A6C34878D82A}">
                    <a16:rowId xmlns:a16="http://schemas.microsoft.com/office/drawing/2014/main" val="210053007"/>
                  </a:ext>
                </a:extLst>
              </a:tr>
              <a:tr h="61171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3300" dirty="0">
                          <a:effectLst/>
                        </a:rPr>
                        <a:t>Predicted No</a:t>
                      </a:r>
                      <a:endParaRPr lang="en-CA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88595" marR="188595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3300">
                          <a:effectLst/>
                        </a:rPr>
                        <a:t>304</a:t>
                      </a:r>
                      <a:r>
                        <a:rPr lang="en-CA" sz="3000">
                          <a:effectLst/>
                        </a:rPr>
                        <a:t> </a:t>
                      </a:r>
                      <a:r>
                        <a:rPr lang="en-US" sz="3300">
                          <a:effectLst/>
                        </a:rPr>
                        <a:t> </a:t>
                      </a:r>
                      <a:endParaRPr lang="en-CA" sz="3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88595" marR="188595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3300" dirty="0">
                          <a:effectLst/>
                        </a:rPr>
                        <a:t>29587</a:t>
                      </a:r>
                      <a:r>
                        <a:rPr lang="en-CA" sz="3000" dirty="0">
                          <a:effectLst/>
                        </a:rPr>
                        <a:t> </a:t>
                      </a:r>
                      <a:r>
                        <a:rPr lang="en-US" sz="3300" dirty="0">
                          <a:effectLst/>
                        </a:rPr>
                        <a:t> </a:t>
                      </a:r>
                      <a:endParaRPr lang="en-CA" sz="3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88595" marR="188595" marT="0" marB="0"/>
                </a:tc>
                <a:extLst>
                  <a:ext uri="{0D108BD9-81ED-4DB2-BD59-A6C34878D82A}">
                    <a16:rowId xmlns:a16="http://schemas.microsoft.com/office/drawing/2014/main" val="313900552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0FEF4D7-5FAD-8B4C-A539-07BEC09C3E49}"/>
              </a:ext>
            </a:extLst>
          </p:cNvPr>
          <p:cNvSpPr txBox="1"/>
          <p:nvPr/>
        </p:nvSpPr>
        <p:spPr>
          <a:xfrm>
            <a:off x="1079216" y="5687122"/>
            <a:ext cx="10530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Tradeoff is acceptable because you would rather advertise to people that are not interested in the product than </a:t>
            </a:r>
          </a:p>
          <a:p>
            <a:r>
              <a:rPr lang="en-US" dirty="0"/>
              <a:t>Not advertise to people that are, in fact, interested.  </a:t>
            </a:r>
          </a:p>
        </p:txBody>
      </p:sp>
    </p:spTree>
    <p:extLst>
      <p:ext uri="{BB962C8B-B14F-4D97-AF65-F5344CB8AC3E}">
        <p14:creationId xmlns:p14="http://schemas.microsoft.com/office/powerpoint/2010/main" val="3275673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37B6C-FD4A-1F46-94C2-3D3088887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Goodness of fit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7C5BD-63D1-1342-B4A6-A4ECD579E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 = 10 partitions, and the result did not change for a different J (5-20).</a:t>
            </a:r>
          </a:p>
          <a:p>
            <a:r>
              <a:rPr lang="en-US" dirty="0"/>
              <a:t>X</a:t>
            </a:r>
            <a:r>
              <a:rPr lang="en-US" baseline="30000" dirty="0"/>
              <a:t>2</a:t>
            </a:r>
            <a:r>
              <a:rPr lang="en-US" baseline="-25000" dirty="0"/>
              <a:t>HL</a:t>
            </a:r>
            <a:r>
              <a:rPr lang="en-US" dirty="0"/>
              <a:t> = 571.12 produces an extremely low p-value, in a Chi-Squared distribution.  High given the DF in the model.</a:t>
            </a:r>
          </a:p>
          <a:p>
            <a:r>
              <a:rPr lang="en-US" dirty="0"/>
              <a:t>The null hypothesis is that there is no lack of fit.  P-value of 2.2x10</a:t>
            </a:r>
            <a:r>
              <a:rPr lang="en-US" baseline="30000" dirty="0"/>
              <a:t>-16</a:t>
            </a:r>
            <a:r>
              <a:rPr lang="en-US" dirty="0"/>
              <a:t> proves a rejection of the null, proving there </a:t>
            </a:r>
            <a:r>
              <a:rPr lang="en-US" dirty="0">
                <a:solidFill>
                  <a:srgbClr val="FF0000"/>
                </a:solidFill>
              </a:rPr>
              <a:t>is a lack of fit </a:t>
            </a:r>
            <a:r>
              <a:rPr lang="en-US" dirty="0"/>
              <a:t>with our model.</a:t>
            </a:r>
          </a:p>
        </p:txBody>
      </p:sp>
    </p:spTree>
    <p:extLst>
      <p:ext uri="{BB962C8B-B14F-4D97-AF65-F5344CB8AC3E}">
        <p14:creationId xmlns:p14="http://schemas.microsoft.com/office/powerpoint/2010/main" val="39658910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569</TotalTime>
  <Words>778</Words>
  <Application>Microsoft Macintosh PowerPoint</Application>
  <PresentationFormat>Widescreen</PresentationFormat>
  <Paragraphs>115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Cambria Math</vt:lpstr>
      <vt:lpstr>Tw Cen MT</vt:lpstr>
      <vt:lpstr>Circuit</vt:lpstr>
      <vt:lpstr>Data analysis of bank telemarketing</vt:lpstr>
      <vt:lpstr>Dataset</vt:lpstr>
      <vt:lpstr>Exploratory analysis</vt:lpstr>
      <vt:lpstr>Main Data analysis </vt:lpstr>
      <vt:lpstr>Logistic regression model</vt:lpstr>
      <vt:lpstr>Significant coefficients &amp; interpretations</vt:lpstr>
      <vt:lpstr>Model performance</vt:lpstr>
      <vt:lpstr>Classification table</vt:lpstr>
      <vt:lpstr>Goodness of fit</vt:lpstr>
      <vt:lpstr>Conclusion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Dario John Melconian</dc:creator>
  <cp:lastModifiedBy>Dario John Melconian</cp:lastModifiedBy>
  <cp:revision>26</cp:revision>
  <dcterms:created xsi:type="dcterms:W3CDTF">2021-04-13T21:47:00Z</dcterms:created>
  <dcterms:modified xsi:type="dcterms:W3CDTF">2021-04-14T21:33:40Z</dcterms:modified>
</cp:coreProperties>
</file>

<file path=docProps/thumbnail.jpeg>
</file>